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1"/>
  </p:notesMasterIdLst>
  <p:sldIdLst>
    <p:sldId id="310" r:id="rId2"/>
    <p:sldId id="270" r:id="rId3"/>
    <p:sldId id="291" r:id="rId4"/>
    <p:sldId id="311" r:id="rId5"/>
    <p:sldId id="304" r:id="rId6"/>
    <p:sldId id="295" r:id="rId7"/>
    <p:sldId id="306" r:id="rId8"/>
    <p:sldId id="326" r:id="rId9"/>
    <p:sldId id="294" r:id="rId10"/>
    <p:sldId id="325" r:id="rId11"/>
    <p:sldId id="292" r:id="rId12"/>
    <p:sldId id="313" r:id="rId13"/>
    <p:sldId id="321" r:id="rId14"/>
    <p:sldId id="323" r:id="rId15"/>
    <p:sldId id="324" r:id="rId16"/>
    <p:sldId id="327" r:id="rId17"/>
    <p:sldId id="307" r:id="rId18"/>
    <p:sldId id="296" r:id="rId19"/>
    <p:sldId id="299" r:id="rId20"/>
    <p:sldId id="297" r:id="rId21"/>
    <p:sldId id="298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66" r:id="rId30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A40"/>
    <a:srgbClr val="FFFFFF"/>
    <a:srgbClr val="FF0000"/>
    <a:srgbClr val="50AEE2"/>
    <a:srgbClr val="FF7C80"/>
    <a:srgbClr val="24A3B7"/>
    <a:srgbClr val="141619"/>
    <a:srgbClr val="166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6" autoAdjust="0"/>
    <p:restoredTop sz="86436" autoAdjust="0"/>
  </p:normalViewPr>
  <p:slideViewPr>
    <p:cSldViewPr>
      <p:cViewPr varScale="1">
        <p:scale>
          <a:sx n="100" d="100"/>
          <a:sy n="100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674" cy="4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1" tIns="45855" rIns="91711" bIns="458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7" y="0"/>
            <a:ext cx="2946674" cy="4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1" tIns="45855" rIns="91711" bIns="458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5" y="4716361"/>
            <a:ext cx="5439009" cy="44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1" tIns="45855" rIns="91711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31"/>
            <a:ext cx="2946674" cy="4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1" tIns="45855" rIns="91711" bIns="458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7" y="9428331"/>
            <a:ext cx="2946674" cy="4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1" tIns="45855" rIns="91711" bIns="458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EA5F97-BF8D-4489-A832-F58DA56FD6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709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DDE7-8A30-41EB-AB64-706751362514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00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A5F97-BF8D-4489-A832-F58DA56FD66B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49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A5F97-BF8D-4489-A832-F58DA56FD66B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191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A5F97-BF8D-4489-A832-F58DA56FD66B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139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DD0A19-EE67-482E-873F-224602A3A2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221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356F7-53F0-402D-8C02-CA180FEC024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12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68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19FC0-E1D4-4A01-8C83-606FE648C2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577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40521-828E-4771-8CD2-264725AF86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03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67D75-8AAF-4C49-8E60-ED921978B99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89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99826-0094-49D1-9A62-6745C88D028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98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D01A1A-C4E9-4860-9F2B-03ACB64BAD8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555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3F74BC-6363-499D-A6CB-85C0BCA79B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766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68A86-94A0-420C-92FC-08A75C8264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03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FD49F6-06FD-41CE-85CE-063574F06C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1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健行科技大學進修部</a:t>
            </a:r>
            <a:b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抵免申請作業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78" y="3789040"/>
            <a:ext cx="8064896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學年第一學期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申請日期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113/8/20(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)-113/9/5(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011DB-42C6-429D-9F9B-D20A0E43CA0C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29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5040560" cy="93610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四技</a:t>
            </a:r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畢業標準</a:t>
            </a:r>
            <a:endParaRPr lang="zh-TW" altLang="en-US" sz="5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545941"/>
              </p:ext>
            </p:extLst>
          </p:nvPr>
        </p:nvGraphicFramePr>
        <p:xfrm>
          <a:off x="683542" y="2147160"/>
          <a:ext cx="8424961" cy="4552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7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</a:t>
                      </a:r>
                      <a:endParaRPr lang="zh-TW" altLang="en-US" sz="3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</a:t>
                      </a:r>
                      <a:endParaRPr lang="zh-TW" altLang="en-US" sz="3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978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zh-TW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endParaRPr lang="zh-TW" altLang="zh-TW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</a:t>
                      </a:r>
                      <a:r>
                        <a:rPr lang="zh-TW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核心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專業一定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</a:t>
                      </a:r>
                      <a:r>
                        <a:rPr lang="zh-TW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，須</a:t>
                      </a:r>
                      <a:r>
                        <a:rPr lang="zh-TW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全部及格，若不及格須重修。</a:t>
                      </a:r>
                      <a:endParaRPr lang="zh-TW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專業選修學分可依個人興趣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可選修外系課程、社團課程、證照課程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</a:t>
                      </a:r>
                      <a:endParaRPr lang="zh-TW" altLang="zh-TW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基礎英文，要及格才能畢業，不及格要重修。</a:t>
                      </a:r>
                      <a:endParaRPr lang="en-US" altLang="zh-TW" sz="20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通識</a:t>
                      </a:r>
                      <a:endParaRPr lang="en-US" altLang="zh-TW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通識選修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r>
                        <a:rPr lang="zh-TW" altLang="en-US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，每一門課</a:t>
                      </a:r>
                      <a:r>
                        <a:rPr lang="en-US" altLang="zh-TW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0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學分共</a:t>
                      </a:r>
                      <a:r>
                        <a:rPr lang="en-US" altLang="zh-TW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門</a:t>
                      </a:r>
                      <a:r>
                        <a:rPr lang="zh-TW" altLang="en-US" sz="20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課。</a:t>
                      </a:r>
                      <a:endParaRPr lang="en-US" altLang="zh-TW" sz="20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81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軍訓</a:t>
                      </a:r>
                      <a:endParaRPr lang="zh-TW" altLang="zh-TW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一上、一下共</a:t>
                      </a:r>
                      <a:r>
                        <a:rPr lang="en-US" altLang="zh-TW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0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r>
                        <a:rPr lang="zh-TW" altLang="en-US" sz="20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，免修軍訓者除外。</a:t>
                      </a:r>
                      <a:endParaRPr lang="zh-TW" altLang="en-US" sz="20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6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9" name="文字方塊 2"/>
          <p:cNvSpPr txBox="1">
            <a:spLocks noChangeArrowheads="1"/>
          </p:cNvSpPr>
          <p:nvPr/>
        </p:nvSpPr>
        <p:spPr bwMode="auto">
          <a:xfrm>
            <a:off x="782948" y="1129730"/>
            <a:ext cx="70021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技各系、各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班畢業總學分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都相同：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128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2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(128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學分不含軍訓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節，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5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895" t="31654" r="31677" b="2442"/>
          <a:stretch/>
        </p:blipFill>
        <p:spPr>
          <a:xfrm>
            <a:off x="1115616" y="1088740"/>
            <a:ext cx="7056784" cy="52925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80" y="198206"/>
            <a:ext cx="5796136" cy="854530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如何下載課程標準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987824" y="4653136"/>
            <a:ext cx="4525940" cy="1595264"/>
            <a:chOff x="3466440" y="4282008"/>
            <a:chExt cx="4525940" cy="1595264"/>
          </a:xfrm>
        </p:grpSpPr>
        <p:sp>
          <p:nvSpPr>
            <p:cNvPr id="18" name="矩形圖說文字 17"/>
            <p:cNvSpPr/>
            <p:nvPr/>
          </p:nvSpPr>
          <p:spPr>
            <a:xfrm>
              <a:off x="5364088" y="4282008"/>
              <a:ext cx="2628292" cy="1595264"/>
            </a:xfrm>
            <a:prstGeom prst="wedgeRectCallout">
              <a:avLst>
                <a:gd name="adj1" fmla="val -68355"/>
                <a:gd name="adj2" fmla="val -12596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登入學生資訊系統</a:t>
              </a:r>
              <a:r>
                <a:rPr lang="en-US" altLang="zh-TW" b="1" dirty="0">
                  <a:solidFill>
                    <a:srgbClr val="FF0000"/>
                  </a:solidFill>
                </a:rPr>
                <a:t>(SIP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)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，點選「課程標準查詢」。</a:t>
              </a:r>
              <a:endParaRPr lang="en-US" altLang="zh-TW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466440" y="4766692"/>
              <a:ext cx="1321584" cy="3905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92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466" t="19856" r="22072"/>
          <a:stretch/>
        </p:blipFill>
        <p:spPr>
          <a:xfrm>
            <a:off x="1403648" y="1268759"/>
            <a:ext cx="6984776" cy="529547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4067944" y="2780928"/>
            <a:ext cx="3960440" cy="2575727"/>
            <a:chOff x="4067944" y="2780928"/>
            <a:chExt cx="3960440" cy="2575727"/>
          </a:xfrm>
        </p:grpSpPr>
        <p:sp>
          <p:nvSpPr>
            <p:cNvPr id="15" name="矩形 14"/>
            <p:cNvSpPr/>
            <p:nvPr/>
          </p:nvSpPr>
          <p:spPr>
            <a:xfrm>
              <a:off x="4163236" y="2780928"/>
              <a:ext cx="2569004" cy="1368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圖說文字 17"/>
            <p:cNvSpPr/>
            <p:nvPr/>
          </p:nvSpPr>
          <p:spPr>
            <a:xfrm>
              <a:off x="4067944" y="4564567"/>
              <a:ext cx="3960440" cy="792088"/>
            </a:xfrm>
            <a:prstGeom prst="wedgeRectCallout">
              <a:avLst>
                <a:gd name="adj1" fmla="val -19365"/>
                <a:gd name="adj2" fmla="val -91476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帳號密碼與學生</a:t>
              </a:r>
              <a:r>
                <a:rPr lang="zh-TW" altLang="en-US" b="1" dirty="0">
                  <a:solidFill>
                    <a:srgbClr val="FF0000"/>
                  </a:solidFill>
                </a:rPr>
                <a:t>資訊系統</a:t>
              </a:r>
              <a:r>
                <a:rPr lang="en-US" altLang="zh-TW" b="1" dirty="0">
                  <a:solidFill>
                    <a:srgbClr val="FF0000"/>
                  </a:solidFill>
                </a:rPr>
                <a:t>(SIP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)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相同</a:t>
              </a:r>
              <a:endParaRPr lang="en-US" altLang="zh-TW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95736" y="1484784"/>
            <a:ext cx="576064" cy="216024"/>
          </a:xfrm>
          <a:prstGeom prst="rect">
            <a:avLst/>
          </a:prstGeom>
          <a:solidFill>
            <a:srgbClr val="50AEE2"/>
          </a:solidFill>
          <a:ln>
            <a:solidFill>
              <a:srgbClr val="50A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3568" y="134041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zh-TW" altLang="en-US" sz="5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課程標準查詢</a:t>
            </a:r>
            <a:r>
              <a:rPr kumimoji="0" lang="zh-TW" altLang="en-US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kumimoji="0" lang="en-US" altLang="zh-TW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1/2)</a:t>
            </a:r>
            <a:endParaRPr kumimoji="0" lang="zh-TW" altLang="en-US" sz="5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779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74910"/>
            <a:ext cx="7200900" cy="108777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zh-TW" altLang="en-US" sz="5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課程標準查詢</a:t>
            </a:r>
            <a:r>
              <a:rPr kumimoji="0" lang="zh-TW" altLang="en-US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kumimoji="0" lang="en-US" altLang="zh-TW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2/2)</a:t>
            </a:r>
            <a:endParaRPr kumimoji="0" lang="zh-TW" altLang="en-US" sz="5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66" t="10247" r="22072" b="14994"/>
          <a:stretch/>
        </p:blipFill>
        <p:spPr>
          <a:xfrm>
            <a:off x="1475656" y="1776983"/>
            <a:ext cx="6408712" cy="453233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2051720" y="1822722"/>
            <a:ext cx="648072" cy="238126"/>
          </a:xfrm>
          <a:prstGeom prst="rect">
            <a:avLst/>
          </a:prstGeom>
          <a:solidFill>
            <a:srgbClr val="50AEE2"/>
          </a:solidFill>
          <a:ln>
            <a:solidFill>
              <a:srgbClr val="50A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843808" y="2348111"/>
            <a:ext cx="5580620" cy="2161009"/>
            <a:chOff x="2843808" y="2348111"/>
            <a:chExt cx="5580620" cy="2161009"/>
          </a:xfrm>
        </p:grpSpPr>
        <p:sp>
          <p:nvSpPr>
            <p:cNvPr id="7" name="矩形 6"/>
            <p:cNvSpPr/>
            <p:nvPr/>
          </p:nvSpPr>
          <p:spPr>
            <a:xfrm>
              <a:off x="2843808" y="2348111"/>
              <a:ext cx="2736304" cy="6488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圖說文字 7"/>
            <p:cNvSpPr/>
            <p:nvPr/>
          </p:nvSpPr>
          <p:spPr>
            <a:xfrm>
              <a:off x="2987824" y="3717032"/>
              <a:ext cx="5436604" cy="792088"/>
            </a:xfrm>
            <a:prstGeom prst="wedgeRectCallout">
              <a:avLst>
                <a:gd name="adj1" fmla="val -31390"/>
                <a:gd name="adj2" fmla="val -81856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二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年級轉學生學期別請輸入「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1121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」，三年級</a:t>
              </a:r>
              <a:r>
                <a:rPr lang="zh-TW" altLang="en-US" b="1" dirty="0">
                  <a:solidFill>
                    <a:srgbClr val="FF0000"/>
                  </a:solidFill>
                </a:rPr>
                <a:t>轉學生學期別請輸入「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1111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」及選擇所屬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就讀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系所。</a:t>
              </a:r>
              <a:endParaRPr lang="en-US" altLang="zh-TW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372200" y="2276872"/>
            <a:ext cx="864096" cy="144016"/>
          </a:xfrm>
          <a:prstGeom prst="rect">
            <a:avLst/>
          </a:prstGeom>
          <a:solidFill>
            <a:srgbClr val="343A40"/>
          </a:solidFill>
          <a:ln>
            <a:solidFill>
              <a:srgbClr val="343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8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115616" y="2852936"/>
            <a:ext cx="6912768" cy="100811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三、抵免資料查詢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31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07796" cy="726976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原校成績單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3741" r="46421" b="1176"/>
          <a:stretch/>
        </p:blipFill>
        <p:spPr>
          <a:xfrm rot="5400000">
            <a:off x="2458666" y="-323721"/>
            <a:ext cx="4745632" cy="8220401"/>
          </a:xfrm>
        </p:spPr>
      </p:pic>
      <p:grpSp>
        <p:nvGrpSpPr>
          <p:cNvPr id="3" name="群組 2"/>
          <p:cNvGrpSpPr/>
          <p:nvPr/>
        </p:nvGrpSpPr>
        <p:grpSpPr>
          <a:xfrm>
            <a:off x="5724128" y="1772816"/>
            <a:ext cx="2160240" cy="144016"/>
            <a:chOff x="5364088" y="2996952"/>
            <a:chExt cx="2160240" cy="144016"/>
          </a:xfrm>
        </p:grpSpPr>
        <p:sp>
          <p:nvSpPr>
            <p:cNvPr id="8" name="矩形 7"/>
            <p:cNvSpPr/>
            <p:nvPr/>
          </p:nvSpPr>
          <p:spPr>
            <a:xfrm>
              <a:off x="5364088" y="2996952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76256" y="2996952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596958" y="3481844"/>
            <a:ext cx="1296144" cy="16753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339752" y="2635426"/>
            <a:ext cx="3312368" cy="2521766"/>
            <a:chOff x="2483768" y="3643539"/>
            <a:chExt cx="3312368" cy="2521766"/>
          </a:xfrm>
        </p:grpSpPr>
        <p:sp>
          <p:nvSpPr>
            <p:cNvPr id="13" name="文字方塊 12"/>
            <p:cNvSpPr txBox="1"/>
            <p:nvPr/>
          </p:nvSpPr>
          <p:spPr>
            <a:xfrm>
              <a:off x="4114800" y="4489957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</a:rPr>
                <a:t>2</a:t>
              </a:r>
              <a:r>
                <a:rPr lang="en-US" altLang="zh-TW" sz="2800" b="1" dirty="0" smtClean="0">
                  <a:solidFill>
                    <a:srgbClr val="FF0000"/>
                  </a:solidFill>
                </a:rPr>
                <a:t>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矩形圖說文字 13"/>
            <p:cNvSpPr/>
            <p:nvPr/>
          </p:nvSpPr>
          <p:spPr>
            <a:xfrm>
              <a:off x="3059832" y="5080064"/>
              <a:ext cx="2736304" cy="1085241"/>
            </a:xfrm>
            <a:prstGeom prst="wedgeRectCallout">
              <a:avLst>
                <a:gd name="adj1" fmla="val -30270"/>
                <a:gd name="adj2" fmla="val -75062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及格科目透過關鍵字尋找本校課程。</a:t>
              </a:r>
              <a:endParaRPr lang="en-US" altLang="zh-TW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83768" y="3643539"/>
              <a:ext cx="1327003" cy="108160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87824" y="1412776"/>
            <a:ext cx="3528392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43A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dirty="0" smtClean="0">
                <a:solidFill>
                  <a:srgbClr val="343A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校大學歷年成績單</a:t>
            </a:r>
            <a:endParaRPr lang="zh-TW" altLang="en-US" dirty="0">
              <a:solidFill>
                <a:srgbClr val="343A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156798" y="1828407"/>
            <a:ext cx="2736304" cy="1847056"/>
            <a:chOff x="5940772" y="2996952"/>
            <a:chExt cx="2736304" cy="1847056"/>
          </a:xfrm>
        </p:grpSpPr>
        <p:sp>
          <p:nvSpPr>
            <p:cNvPr id="10" name="矩形圖說文字 9"/>
            <p:cNvSpPr/>
            <p:nvPr/>
          </p:nvSpPr>
          <p:spPr>
            <a:xfrm>
              <a:off x="5940772" y="3758767"/>
              <a:ext cx="2736304" cy="1085241"/>
            </a:xfrm>
            <a:prstGeom prst="wedgeRectCallout">
              <a:avLst>
                <a:gd name="adj1" fmla="val 14983"/>
                <a:gd name="adj2" fmla="val -74184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確認成績單中修讀年月，超過十年以上的科目不得申請抵免。</a:t>
              </a:r>
              <a:endParaRPr lang="en-US" altLang="zh-TW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19054" y="315738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1.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917405" y="2996952"/>
              <a:ext cx="1327003" cy="4484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5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110進四技36行銷系夜間班.pdf - Adobe Acrobat Reader (64-bit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t="19852" r="22625" b="1735"/>
          <a:stretch/>
        </p:blipFill>
        <p:spPr>
          <a:xfrm>
            <a:off x="755576" y="1131640"/>
            <a:ext cx="7777936" cy="53217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58466" y="332656"/>
            <a:ext cx="5127476" cy="798984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尋找本校適用課標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792184" y="3283619"/>
            <a:ext cx="3312368" cy="2079962"/>
            <a:chOff x="2483768" y="4085343"/>
            <a:chExt cx="3312368" cy="2079962"/>
          </a:xfrm>
        </p:grpSpPr>
        <p:sp>
          <p:nvSpPr>
            <p:cNvPr id="8" name="文字方塊 7"/>
            <p:cNvSpPr txBox="1"/>
            <p:nvPr/>
          </p:nvSpPr>
          <p:spPr>
            <a:xfrm>
              <a:off x="4114800" y="4489957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3.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圖說文字 8"/>
            <p:cNvSpPr/>
            <p:nvPr/>
          </p:nvSpPr>
          <p:spPr>
            <a:xfrm>
              <a:off x="3059832" y="5080064"/>
              <a:ext cx="2736304" cy="1085241"/>
            </a:xfrm>
            <a:prstGeom prst="wedgeRectCallout">
              <a:avLst>
                <a:gd name="adj1" fmla="val -30270"/>
                <a:gd name="adj2" fmla="val -75062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透過相同或相近課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名找到課標中課程。</a:t>
              </a:r>
              <a:endParaRPr lang="en-US" altLang="zh-TW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83768" y="4085343"/>
              <a:ext cx="1715920" cy="3377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163892" y="643206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請從專必課程先尋找，再來是專選最後才是外系選修課程！ 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9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80120" y="1988840"/>
            <a:ext cx="7583760" cy="1016645"/>
          </a:xfrm>
        </p:spPr>
        <p:txBody>
          <a:bodyPr>
            <a:normAutofit/>
          </a:bodyPr>
          <a:lstStyle/>
          <a:p>
            <a:r>
              <a:rPr lang="zh-TW" altLang="en-US" sz="5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5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抵免</a:t>
            </a:r>
            <a:r>
              <a:rPr lang="zh-TW" altLang="en-US" sz="5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系統填寫說明</a:t>
            </a:r>
            <a:endParaRPr lang="zh-TW" altLang="en-US" sz="55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46448" y="3429000"/>
            <a:ext cx="8568952" cy="2304256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適用對象：本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次進修部入學新、轉學生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113/8/20(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)-113/9/5(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29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11284"/>
            <a:ext cx="4824536" cy="76242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點選學分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抵免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系統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125" t="41903" r="40698" b="11318"/>
          <a:stretch/>
        </p:blipFill>
        <p:spPr>
          <a:xfrm>
            <a:off x="1043608" y="1368321"/>
            <a:ext cx="7717357" cy="531902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0F3F-5154-4420-8C2F-01A819C90F8C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187624" y="2276872"/>
            <a:ext cx="3714662" cy="4127351"/>
            <a:chOff x="1187624" y="2276872"/>
            <a:chExt cx="3714662" cy="4127351"/>
          </a:xfrm>
        </p:grpSpPr>
        <p:sp>
          <p:nvSpPr>
            <p:cNvPr id="6" name="矩形 5"/>
            <p:cNvSpPr/>
            <p:nvPr/>
          </p:nvSpPr>
          <p:spPr>
            <a:xfrm>
              <a:off x="1187624" y="2276872"/>
              <a:ext cx="1872208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288356" y="5949280"/>
              <a:ext cx="1613930" cy="4549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5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845149" cy="76242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選擇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新生、轉學生入口</a:t>
            </a:r>
            <a:b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83" t="11848" r="22968" b="26177"/>
          <a:stretch/>
        </p:blipFill>
        <p:spPr>
          <a:xfrm>
            <a:off x="755576" y="1495872"/>
            <a:ext cx="7272808" cy="45974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3491880" y="2997932"/>
            <a:ext cx="4250357" cy="1954324"/>
            <a:chOff x="3491880" y="2997932"/>
            <a:chExt cx="4250357" cy="1954324"/>
          </a:xfrm>
        </p:grpSpPr>
        <p:sp>
          <p:nvSpPr>
            <p:cNvPr id="7" name="矩形 6"/>
            <p:cNvSpPr/>
            <p:nvPr/>
          </p:nvSpPr>
          <p:spPr>
            <a:xfrm>
              <a:off x="3491880" y="2997932"/>
              <a:ext cx="1512168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圖說文字 7"/>
            <p:cNvSpPr/>
            <p:nvPr/>
          </p:nvSpPr>
          <p:spPr>
            <a:xfrm>
              <a:off x="5221957" y="3356992"/>
              <a:ext cx="2520280" cy="1595264"/>
            </a:xfrm>
            <a:prstGeom prst="wedgeRectCallout">
              <a:avLst>
                <a:gd name="adj1" fmla="val -62941"/>
                <a:gd name="adj2" fmla="val -32896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</a:rPr>
                <a:t>點選後以學生資訊系統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(SIP) </a:t>
              </a:r>
              <a:r>
                <a:rPr lang="zh-TW" altLang="en-US" b="1" dirty="0">
                  <a:solidFill>
                    <a:srgbClr val="FF0000"/>
                  </a:solidFill>
                </a:rPr>
                <a:t>帳密登入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1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抵免規定原則及資料準備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ea"/>
              <a:buAutoNum type="ea1ChtPeriod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課程標準之說明</a:t>
            </a:r>
          </a:p>
          <a:p>
            <a:pPr marL="742950" indent="-742950">
              <a:buFont typeface="+mj-ea"/>
              <a:buAutoNum type="ea1ChtPeriod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抵免資料查詢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ea"/>
              <a:buAutoNum type="ea1ChtPeriod"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抵免系統學生填寫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64266-6FFF-4CC7-BC4C-280A5EEEA078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48281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傳原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校之歷年成績單</a:t>
            </a:r>
          </a:p>
        </p:txBody>
      </p:sp>
      <p:pic>
        <p:nvPicPr>
          <p:cNvPr id="8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12" t="9798" r="13414" b="21387"/>
          <a:stretch/>
        </p:blipFill>
        <p:spPr>
          <a:xfrm>
            <a:off x="1150433" y="1628800"/>
            <a:ext cx="7549880" cy="446449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0F3F-5154-4420-8C2F-01A819C90F8C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7596336" y="2348880"/>
            <a:ext cx="936104" cy="144016"/>
          </a:xfrm>
          <a:prstGeom prst="rect">
            <a:avLst/>
          </a:prstGeom>
          <a:solidFill>
            <a:srgbClr val="141619"/>
          </a:solidFill>
          <a:ln>
            <a:solidFill>
              <a:srgbClr val="141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92280" y="2132856"/>
            <a:ext cx="288032" cy="144016"/>
          </a:xfrm>
          <a:prstGeom prst="rect">
            <a:avLst/>
          </a:prstGeom>
          <a:solidFill>
            <a:srgbClr val="16626E"/>
          </a:solidFill>
          <a:ln>
            <a:solidFill>
              <a:srgbClr val="166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5844412" y="4858122"/>
            <a:ext cx="2255980" cy="1091158"/>
          </a:xfrm>
          <a:prstGeom prst="wedgeRectCallout">
            <a:avLst>
              <a:gd name="adj1" fmla="val -62941"/>
              <a:gd name="adj2" fmla="val -32896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務必先上傳</a:t>
            </a:r>
            <a:r>
              <a:rPr lang="zh-TW" altLang="en-US" b="1" dirty="0" smtClean="0">
                <a:solidFill>
                  <a:srgbClr val="FF0000"/>
                </a:solidFill>
              </a:rPr>
              <a:t>成績單，抵免系統才能填寫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681314" y="377977"/>
            <a:ext cx="8229600" cy="764321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依據課程屬性填寫申請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181" t="11847" r="16284" b="18166"/>
          <a:stretch/>
        </p:blipFill>
        <p:spPr>
          <a:xfrm>
            <a:off x="616868" y="1464958"/>
            <a:ext cx="8358492" cy="508980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0C1F9-6A4E-4E93-BB85-EC1BFAF6864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8022438" y="2149583"/>
            <a:ext cx="936104" cy="199297"/>
          </a:xfrm>
          <a:prstGeom prst="rect">
            <a:avLst/>
          </a:prstGeom>
          <a:solidFill>
            <a:srgbClr val="141619"/>
          </a:solidFill>
          <a:ln>
            <a:solidFill>
              <a:srgbClr val="141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395657" y="1866771"/>
            <a:ext cx="288032" cy="194077"/>
          </a:xfrm>
          <a:prstGeom prst="rect">
            <a:avLst/>
          </a:prstGeom>
          <a:solidFill>
            <a:srgbClr val="24A3B7"/>
          </a:solidFill>
          <a:ln>
            <a:solidFill>
              <a:srgbClr val="24A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93561" y="2480621"/>
            <a:ext cx="3636503" cy="3973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4961" y="200931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1.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22161" y="3519271"/>
            <a:ext cx="1329559" cy="523220"/>
            <a:chOff x="722161" y="3519271"/>
            <a:chExt cx="1329559" cy="523220"/>
          </a:xfrm>
        </p:grpSpPr>
        <p:sp>
          <p:nvSpPr>
            <p:cNvPr id="39" name="矩形 38"/>
            <p:cNvSpPr/>
            <p:nvPr/>
          </p:nvSpPr>
          <p:spPr>
            <a:xfrm>
              <a:off x="1187624" y="3551902"/>
              <a:ext cx="864096" cy="4579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22161" y="3519271"/>
              <a:ext cx="5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</a:rPr>
                <a:t>2</a:t>
              </a:r>
              <a:r>
                <a:rPr lang="en-US" altLang="zh-TW" sz="2800" b="1" dirty="0" smtClean="0">
                  <a:solidFill>
                    <a:srgbClr val="FF0000"/>
                  </a:solidFill>
                </a:rPr>
                <a:t>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2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863780" cy="9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選擇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欲抵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免科目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按下「申請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160" t="24661" r="14863" b="32093"/>
          <a:stretch/>
        </p:blipFill>
        <p:spPr>
          <a:xfrm>
            <a:off x="755576" y="2420888"/>
            <a:ext cx="8288528" cy="352839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0C1F9-6A4E-4E93-BB85-EC1BFAF6864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38" name="矩形 37"/>
          <p:cNvSpPr/>
          <p:nvPr/>
        </p:nvSpPr>
        <p:spPr>
          <a:xfrm>
            <a:off x="1475656" y="3861048"/>
            <a:ext cx="64807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圖說文字 13"/>
          <p:cNvSpPr/>
          <p:nvPr/>
        </p:nvSpPr>
        <p:spPr>
          <a:xfrm>
            <a:off x="2411760" y="3863702"/>
            <a:ext cx="2808312" cy="1135410"/>
          </a:xfrm>
          <a:prstGeom prst="wedgeRectCallout">
            <a:avLst>
              <a:gd name="adj1" fmla="val -60199"/>
              <a:gd name="adj2" fmla="val -29723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會列出該類別之所有科目，請確認學分</a:t>
            </a:r>
            <a:r>
              <a:rPr lang="zh-TW" altLang="en-US" b="1" dirty="0" smtClean="0">
                <a:solidFill>
                  <a:srgbClr val="FF0000"/>
                </a:solidFill>
              </a:rPr>
              <a:t>數。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外語</a:t>
            </a:r>
            <a:r>
              <a:rPr lang="zh-TW" altLang="en-US" b="1" dirty="0">
                <a:solidFill>
                  <a:srgbClr val="FF0000"/>
                </a:solidFill>
              </a:rPr>
              <a:t>抵免限同一種語系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71600" y="397768"/>
            <a:ext cx="7200900" cy="798984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輸入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原校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課程相關資料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58" t="11848" r="30179" b="16077"/>
          <a:stretch/>
        </p:blipFill>
        <p:spPr>
          <a:xfrm>
            <a:off x="1249288" y="1484784"/>
            <a:ext cx="7571184" cy="50851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7" name="矩形圖說文字 6"/>
          <p:cNvSpPr/>
          <p:nvPr/>
        </p:nvSpPr>
        <p:spPr>
          <a:xfrm>
            <a:off x="963166" y="2780928"/>
            <a:ext cx="3104778" cy="1451248"/>
          </a:xfrm>
          <a:prstGeom prst="wedgeRectCallout">
            <a:avLst>
              <a:gd name="adj1" fmla="val 56461"/>
              <a:gd name="adj2" fmla="val -34759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</a:rPr>
              <a:t>請輸入原校課程名稱、學分數、分數</a:t>
            </a:r>
            <a:r>
              <a:rPr lang="zh-TW" altLang="en-US" b="1" dirty="0" smtClean="0">
                <a:solidFill>
                  <a:srgbClr val="FF0000"/>
                </a:solidFill>
              </a:rPr>
              <a:t>，並上</a:t>
            </a:r>
            <a:r>
              <a:rPr lang="zh-TW" altLang="en-US" b="1" dirty="0">
                <a:solidFill>
                  <a:srgbClr val="FF0000"/>
                </a:solidFill>
              </a:rPr>
              <a:t>傳原校該門課之課程大綱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請依照上傳說明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zh-TW" altLang="en-US" b="1" dirty="0">
                <a:solidFill>
                  <a:srgbClr val="FF0000"/>
                </a:solidFill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完成</a:t>
            </a:r>
            <a:r>
              <a:rPr lang="zh-TW" altLang="en-US" b="1" dirty="0">
                <a:solidFill>
                  <a:srgbClr val="FF0000"/>
                </a:solidFill>
              </a:rPr>
              <a:t>後按下「儲存」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5419281" y="2156990"/>
            <a:ext cx="2793504" cy="947192"/>
          </a:xfrm>
          <a:prstGeom prst="wedgeRectCallout">
            <a:avLst>
              <a:gd name="adj1" fmla="val -55388"/>
              <a:gd name="adj2" fmla="val -18476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原</a:t>
            </a:r>
            <a:r>
              <a:rPr lang="zh-TW" altLang="en-US" b="1" dirty="0">
                <a:solidFill>
                  <a:srgbClr val="FF0000"/>
                </a:solidFill>
              </a:rPr>
              <a:t>校課程名稱、學分數、分數</a:t>
            </a:r>
            <a:r>
              <a:rPr lang="zh-TW" altLang="en-US" b="1" dirty="0" smtClean="0">
                <a:solidFill>
                  <a:srgbClr val="FF0000"/>
                </a:solidFill>
              </a:rPr>
              <a:t>，務必與成績單上完全一樣，不可只打簡稱。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1935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系選修之抵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免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(1/3)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60" t="24661" r="14863" b="51314"/>
          <a:stretch/>
        </p:blipFill>
        <p:spPr>
          <a:xfrm>
            <a:off x="769978" y="2674152"/>
            <a:ext cx="8266518" cy="151216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2843808" y="2688358"/>
            <a:ext cx="72008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74640" y="219712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1.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329408" y="3239397"/>
            <a:ext cx="3979218" cy="2565867"/>
            <a:chOff x="2329408" y="3239397"/>
            <a:chExt cx="3979218" cy="2565867"/>
          </a:xfrm>
        </p:grpSpPr>
        <p:sp>
          <p:nvSpPr>
            <p:cNvPr id="7" name="矩形 6"/>
            <p:cNvSpPr/>
            <p:nvPr/>
          </p:nvSpPr>
          <p:spPr>
            <a:xfrm>
              <a:off x="2843808" y="3501007"/>
              <a:ext cx="1548172" cy="43204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329408" y="3239397"/>
              <a:ext cx="5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</a:rPr>
                <a:t>2</a:t>
              </a:r>
              <a:r>
                <a:rPr lang="en-US" altLang="zh-TW" sz="2800" b="1" dirty="0" smtClean="0">
                  <a:solidFill>
                    <a:srgbClr val="FF0000"/>
                  </a:solidFill>
                </a:rPr>
                <a:t>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3203848" y="4354016"/>
              <a:ext cx="3104778" cy="1451248"/>
            </a:xfrm>
            <a:prstGeom prst="wedgeRectCallout">
              <a:avLst>
                <a:gd name="adj1" fmla="val -30973"/>
                <a:gd name="adj2" fmla="val -70859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 smtClean="0">
                  <a:solidFill>
                    <a:srgbClr val="FF0000"/>
                  </a:solidFill>
                </a:rPr>
                <a:t>欲</a:t>
              </a:r>
              <a:r>
                <a:rPr lang="zh-TW" altLang="en-US" sz="2000" b="1" dirty="0">
                  <a:solidFill>
                    <a:srgbClr val="FF0000"/>
                  </a:solidFill>
                </a:rPr>
                <a:t>抵</a:t>
              </a:r>
              <a:r>
                <a:rPr lang="zh-TW" altLang="en-US" sz="2000" b="1" dirty="0" smtClean="0">
                  <a:solidFill>
                    <a:srgbClr val="FF0000"/>
                  </a:solidFill>
                </a:rPr>
                <a:t>免</a:t>
              </a:r>
              <a:r>
                <a:rPr lang="zh-TW" altLang="en-US" sz="2000" b="1" dirty="0">
                  <a:solidFill>
                    <a:srgbClr val="FF0000"/>
                  </a:solidFill>
                </a:rPr>
                <a:t>其他</a:t>
              </a:r>
              <a:r>
                <a:rPr lang="zh-TW" altLang="en-US" sz="2000" b="1" dirty="0" smtClean="0">
                  <a:solidFill>
                    <a:srgbClr val="FF0000"/>
                  </a:solidFill>
                </a:rPr>
                <a:t>課程</a:t>
              </a:r>
              <a:r>
                <a:rPr lang="zh-TW" altLang="en-US" sz="2000" b="1" dirty="0">
                  <a:solidFill>
                    <a:srgbClr val="FF0000"/>
                  </a:solidFill>
                </a:rPr>
                <a:t>之關鍵字，</a:t>
              </a:r>
              <a:r>
                <a:rPr lang="zh-TW" altLang="en-US" sz="2000" b="1" dirty="0" smtClean="0">
                  <a:solidFill>
                    <a:srgbClr val="FF0000"/>
                  </a:solidFill>
                </a:rPr>
                <a:t>輸入課名後</a:t>
              </a:r>
              <a:r>
                <a:rPr lang="zh-TW" altLang="en-US" sz="2000" b="1" dirty="0">
                  <a:solidFill>
                    <a:srgbClr val="FF0000"/>
                  </a:solidFill>
                </a:rPr>
                <a:t>按「課程查詢」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5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404664"/>
            <a:ext cx="7200900" cy="798984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系選修之抵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免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(2/3)</a:t>
            </a:r>
            <a:endParaRPr lang="zh-TW" alt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59" t="24661" r="13962"/>
          <a:stretch/>
        </p:blipFill>
        <p:spPr>
          <a:xfrm>
            <a:off x="639035" y="1350640"/>
            <a:ext cx="8469469" cy="474265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043608" y="2780928"/>
            <a:ext cx="64807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1475656" y="3501008"/>
            <a:ext cx="3104778" cy="864096"/>
          </a:xfrm>
          <a:prstGeom prst="wedgeRectCallout">
            <a:avLst>
              <a:gd name="adj1" fmla="val -36803"/>
              <a:gd name="adj2" fmla="val -88604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點選欲抵免之課程並按下「申請鈕」</a:t>
            </a:r>
          </a:p>
        </p:txBody>
      </p:sp>
    </p:spTree>
    <p:extLst>
      <p:ext uri="{BB962C8B-B14F-4D97-AF65-F5344CB8AC3E}">
        <p14:creationId xmlns:p14="http://schemas.microsoft.com/office/powerpoint/2010/main" val="41755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28700" y="404664"/>
            <a:ext cx="7200900" cy="755164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系選修之抵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免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(3/3)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58" t="11848" r="30179" b="16077"/>
          <a:stretch/>
        </p:blipFill>
        <p:spPr>
          <a:xfrm>
            <a:off x="1249288" y="1484784"/>
            <a:ext cx="7571184" cy="50851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" name="矩形圖說文字 6"/>
          <p:cNvSpPr/>
          <p:nvPr/>
        </p:nvSpPr>
        <p:spPr>
          <a:xfrm>
            <a:off x="819150" y="3284984"/>
            <a:ext cx="3104778" cy="1451248"/>
          </a:xfrm>
          <a:prstGeom prst="wedgeRectCallout">
            <a:avLst>
              <a:gd name="adj1" fmla="val 61983"/>
              <a:gd name="adj2" fmla="val -31477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</a:rPr>
              <a:t>請輸入原校課程名稱、學分數、分數</a:t>
            </a:r>
            <a:r>
              <a:rPr lang="zh-TW" altLang="en-US" b="1" dirty="0" smtClean="0">
                <a:solidFill>
                  <a:srgbClr val="FF0000"/>
                </a:solidFill>
              </a:rPr>
              <a:t>，並上</a:t>
            </a:r>
            <a:r>
              <a:rPr lang="zh-TW" altLang="en-US" b="1" dirty="0">
                <a:solidFill>
                  <a:srgbClr val="FF0000"/>
                </a:solidFill>
              </a:rPr>
              <a:t>傳原校該門課之課程大綱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請依照上傳說明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zh-TW" altLang="en-US" b="1" dirty="0">
                <a:solidFill>
                  <a:srgbClr val="FF0000"/>
                </a:solidFill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完成</a:t>
            </a:r>
            <a:r>
              <a:rPr lang="zh-TW" altLang="en-US" b="1" dirty="0">
                <a:solidFill>
                  <a:srgbClr val="FF0000"/>
                </a:solidFill>
              </a:rPr>
              <a:t>後按下「儲存」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5419281" y="2156990"/>
            <a:ext cx="2793504" cy="947192"/>
          </a:xfrm>
          <a:prstGeom prst="wedgeRectCallout">
            <a:avLst>
              <a:gd name="adj1" fmla="val -55388"/>
              <a:gd name="adj2" fmla="val -18476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原</a:t>
            </a:r>
            <a:r>
              <a:rPr lang="zh-TW" altLang="en-US" b="1" dirty="0">
                <a:solidFill>
                  <a:srgbClr val="FF0000"/>
                </a:solidFill>
              </a:rPr>
              <a:t>校課程名稱、學分數、分數</a:t>
            </a:r>
            <a:r>
              <a:rPr lang="zh-TW" altLang="en-US" b="1" dirty="0" smtClean="0">
                <a:solidFill>
                  <a:srgbClr val="FF0000"/>
                </a:solidFill>
              </a:rPr>
              <a:t>，務必與成績單上完全一樣，不可只打簡稱。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03920"/>
            <a:ext cx="7200900" cy="10928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查看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已填寫之科目清單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60" t="23059" r="13962" b="49060"/>
          <a:stretch/>
        </p:blipFill>
        <p:spPr>
          <a:xfrm>
            <a:off x="811213" y="1359024"/>
            <a:ext cx="8153275" cy="170993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3106688" y="1321604"/>
            <a:ext cx="1105272" cy="578274"/>
            <a:chOff x="3106688" y="1321604"/>
            <a:chExt cx="1105272" cy="578274"/>
          </a:xfrm>
        </p:grpSpPr>
        <p:sp>
          <p:nvSpPr>
            <p:cNvPr id="6" name="矩形 5"/>
            <p:cNvSpPr/>
            <p:nvPr/>
          </p:nvSpPr>
          <p:spPr>
            <a:xfrm>
              <a:off x="3491880" y="1467830"/>
              <a:ext cx="720080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106688" y="1321604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1.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內容版面配置區 6"/>
          <p:cNvPicPr>
            <a:picLocks noChangeAspect="1"/>
          </p:cNvPicPr>
          <p:nvPr/>
        </p:nvPicPr>
        <p:blipFill rotWithShape="1">
          <a:blip r:embed="rId3"/>
          <a:srcRect l="24774" t="11848" r="28377" b="57721"/>
          <a:stretch/>
        </p:blipFill>
        <p:spPr bwMode="auto">
          <a:xfrm>
            <a:off x="1005709" y="3228610"/>
            <a:ext cx="70946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4561656" y="2283547"/>
            <a:ext cx="4402832" cy="1076536"/>
            <a:chOff x="4561656" y="2283547"/>
            <a:chExt cx="4402832" cy="1076536"/>
          </a:xfrm>
        </p:grpSpPr>
        <p:sp>
          <p:nvSpPr>
            <p:cNvPr id="7" name="矩形 6"/>
            <p:cNvSpPr/>
            <p:nvPr/>
          </p:nvSpPr>
          <p:spPr>
            <a:xfrm>
              <a:off x="5004048" y="2502024"/>
              <a:ext cx="720080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561656" y="2283547"/>
              <a:ext cx="5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</a:rPr>
                <a:t>2</a:t>
              </a:r>
              <a:r>
                <a:rPr lang="en-US" altLang="zh-TW" sz="2800" b="1" dirty="0" smtClean="0">
                  <a:solidFill>
                    <a:srgbClr val="FF0000"/>
                  </a:solidFill>
                </a:rPr>
                <a:t>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圖說文字 9"/>
            <p:cNvSpPr/>
            <p:nvPr/>
          </p:nvSpPr>
          <p:spPr>
            <a:xfrm>
              <a:off x="6224572" y="2283547"/>
              <a:ext cx="2739916" cy="1076536"/>
            </a:xfrm>
            <a:prstGeom prst="wedgeRectCallout">
              <a:avLst>
                <a:gd name="adj1" fmla="val -59197"/>
                <a:gd name="adj2" fmla="val -11447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填寫完成後可於「抵免總表」查看已填寫之科目清單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084168" y="4105166"/>
            <a:ext cx="2957150" cy="2420178"/>
            <a:chOff x="6084168" y="4105166"/>
            <a:chExt cx="2957150" cy="2420178"/>
          </a:xfrm>
        </p:grpSpPr>
        <p:sp>
          <p:nvSpPr>
            <p:cNvPr id="13" name="矩形圖說文字 12"/>
            <p:cNvSpPr/>
            <p:nvPr/>
          </p:nvSpPr>
          <p:spPr>
            <a:xfrm>
              <a:off x="6881078" y="5182446"/>
              <a:ext cx="2160240" cy="1342898"/>
            </a:xfrm>
            <a:prstGeom prst="wedgeRectCallout">
              <a:avLst>
                <a:gd name="adj1" fmla="val -33739"/>
                <a:gd name="adj2" fmla="val -67675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「</a:t>
              </a:r>
              <a:r>
                <a:rPr lang="zh-TW" altLang="en-US" b="1" dirty="0">
                  <a:solidFill>
                    <a:srgbClr val="FF0000"/>
                  </a:solidFill>
                </a:rPr>
                <a:t>刪除」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鈕可</a:t>
              </a:r>
              <a:r>
                <a:rPr lang="zh-TW" altLang="en-US" b="1" dirty="0">
                  <a:solidFill>
                    <a:srgbClr val="FF0000"/>
                  </a:solidFill>
                </a:rPr>
                <a:t>於抵免總表中移除該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科目申請。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8224" y="4366776"/>
              <a:ext cx="720080" cy="50238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084168" y="4105166"/>
              <a:ext cx="5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3.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0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476672"/>
            <a:ext cx="7200900" cy="87094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確認</a:t>
            </a:r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抵免總表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60" t="24661" r="14863" b="48645"/>
          <a:stretch/>
        </p:blipFill>
        <p:spPr>
          <a:xfrm>
            <a:off x="605799" y="1484784"/>
            <a:ext cx="8502705" cy="172819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5508104" y="1531293"/>
            <a:ext cx="3282261" cy="1609675"/>
            <a:chOff x="5508104" y="1531293"/>
            <a:chExt cx="3282261" cy="1609675"/>
          </a:xfrm>
        </p:grpSpPr>
        <p:sp>
          <p:nvSpPr>
            <p:cNvPr id="10" name="矩形 9"/>
            <p:cNvSpPr/>
            <p:nvPr/>
          </p:nvSpPr>
          <p:spPr>
            <a:xfrm>
              <a:off x="5508104" y="1531293"/>
              <a:ext cx="1224136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圖說文字 11"/>
            <p:cNvSpPr/>
            <p:nvPr/>
          </p:nvSpPr>
          <p:spPr>
            <a:xfrm>
              <a:off x="6203838" y="2276872"/>
              <a:ext cx="2586527" cy="864096"/>
            </a:xfrm>
            <a:prstGeom prst="wedgeRectCallout">
              <a:avLst>
                <a:gd name="adj1" fmla="val -36892"/>
                <a:gd name="adj2" fmla="val -76656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確認抵免總表資料無誤後，按下「送出審核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」。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內容版面配置區 4"/>
          <p:cNvPicPr>
            <a:picLocks noChangeAspect="1"/>
          </p:cNvPicPr>
          <p:nvPr/>
        </p:nvPicPr>
        <p:blipFill rotWithShape="1">
          <a:blip r:embed="rId3"/>
          <a:srcRect l="33913" t="37708" r="37100" b="26218"/>
          <a:stretch/>
        </p:blipFill>
        <p:spPr bwMode="auto">
          <a:xfrm>
            <a:off x="4139952" y="3356992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4"/>
          <p:cNvGrpSpPr/>
          <p:nvPr/>
        </p:nvGrpSpPr>
        <p:grpSpPr>
          <a:xfrm>
            <a:off x="1979712" y="5229200"/>
            <a:ext cx="4464496" cy="1368152"/>
            <a:chOff x="1979712" y="5229200"/>
            <a:chExt cx="4464496" cy="1368152"/>
          </a:xfrm>
        </p:grpSpPr>
        <p:sp>
          <p:nvSpPr>
            <p:cNvPr id="15" name="矩形圖說文字 14"/>
            <p:cNvSpPr/>
            <p:nvPr/>
          </p:nvSpPr>
          <p:spPr>
            <a:xfrm>
              <a:off x="1979712" y="5229200"/>
              <a:ext cx="2814073" cy="1368152"/>
            </a:xfrm>
            <a:prstGeom prst="wedgeRectCallout">
              <a:avLst>
                <a:gd name="adj1" fmla="val 61267"/>
                <a:gd name="adj2" fmla="val 4102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抵免資料送出至初審單位，確定後將無法修改資料。如無誤請按下「確定」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220072" y="5517232"/>
              <a:ext cx="1224136" cy="6480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07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6346" y="1788454"/>
            <a:ext cx="6270922" cy="120849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謝謝各位聆聽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429000"/>
            <a:ext cx="7704856" cy="1752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如有任何疑問，歡迎來電洽</a:t>
            </a:r>
          </a:p>
          <a:p>
            <a:pPr eaLnBrk="1" hangingPunct="1">
              <a:defRPr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進修部教務組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#3712-3715</a:t>
            </a:r>
            <a:endParaRPr lang="zh-TW" alt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35B3-D0F1-4319-B5BC-82796034AA48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128792" cy="1736725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、抵免原則及資料準備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3903340" cy="870992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抵免規定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28285"/>
            <a:ext cx="8208912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法源依據：</a:t>
            </a:r>
            <a:r>
              <a:rPr lang="zh-TW" altLang="en-US" sz="2400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大學部學則第</a:t>
            </a:r>
            <a:r>
              <a:rPr lang="en-US" altLang="zh-TW" sz="2400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400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條、大學部學生抵免學分辦法</a:t>
            </a:r>
          </a:p>
          <a:p>
            <a:pPr>
              <a:lnSpc>
                <a:spcPct val="100000"/>
              </a:lnSpc>
              <a:defRPr/>
            </a:pPr>
            <a:r>
              <a:rPr kumimoji="0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參考資料：課程標準、歷年開設課程資訊</a:t>
            </a:r>
          </a:p>
          <a:p>
            <a:pPr>
              <a:lnSpc>
                <a:spcPct val="100000"/>
              </a:lnSpc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申請日期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113/8/20(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)-113/9/5(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2D91-55FB-4F27-B9EB-DABAE9422D1A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115616" y="3281647"/>
            <a:ext cx="7344816" cy="3374046"/>
            <a:chOff x="1115616" y="3281647"/>
            <a:chExt cx="7344816" cy="3374046"/>
          </a:xfrm>
        </p:grpSpPr>
        <p:sp>
          <p:nvSpPr>
            <p:cNvPr id="5" name="七角星形 4"/>
            <p:cNvSpPr/>
            <p:nvPr/>
          </p:nvSpPr>
          <p:spPr>
            <a:xfrm>
              <a:off x="1115616" y="3281647"/>
              <a:ext cx="7344816" cy="337404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771800" y="4070088"/>
              <a:ext cx="41764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入</a:t>
              </a:r>
              <a:r>
                <a:rPr lang="en-US" altLang="zh-TW" sz="4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</a:t>
              </a:r>
              <a:r>
                <a:rPr lang="en-US" altLang="zh-TW" sz="4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4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學註冊</a:t>
              </a:r>
              <a:r>
                <a:rPr lang="zh-TW" altLang="en-US" sz="4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時，</a:t>
              </a:r>
              <a:endPara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4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</a:t>
              </a:r>
              <a:r>
                <a:rPr lang="zh-TW" altLang="en-US" sz="4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一次辦理完畢</a:t>
              </a:r>
              <a:r>
                <a:rPr lang="zh-TW" altLang="en-US" sz="4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endPara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4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逾期</a:t>
              </a:r>
              <a:r>
                <a:rPr lang="zh-TW" altLang="en-US" sz="4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不予受理！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8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學分數不同時抵免原則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8435280" cy="33123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學分數多將以多抵少，以少學分登記。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以少學分抵免者，應由就讀系所或相關認定系所指定補修科目，補足所差學分。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若所差學分無性質相近科目可補修者，不得辦理學分抵免。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CE6D1-2E39-47F0-825D-071B3C54779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1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6552728" cy="824136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檢附資料</a:t>
            </a:r>
            <a:r>
              <a:rPr lang="en-US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必備文件</a:t>
            </a:r>
            <a:r>
              <a:rPr lang="en-US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5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719064" y="1628800"/>
            <a:ext cx="8424936" cy="2988543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抵免科目學分申請表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線上申請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歷年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成績單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請掃描成</a:t>
            </a:r>
            <a:r>
              <a:rPr lang="zh-TW" altLang="en-US" sz="32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清晰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檔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上傳）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大綱：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非本校修課者，每門課程皆需附上原校課程教師所寫教學大綱；請向原學校詢問課程資訊，並上傳於抵免科目大綱。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7B0C0-7271-4DFA-A894-A753F61D7E20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1979712" y="5242977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若原就讀健行的學生免附課程大綱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82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579296" cy="1088653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二、課程標準說明</a:t>
            </a:r>
          </a:p>
        </p:txBody>
      </p:sp>
    </p:spTree>
    <p:extLst>
      <p:ext uri="{BB962C8B-B14F-4D97-AF65-F5344CB8AC3E}">
        <p14:creationId xmlns:p14="http://schemas.microsoft.com/office/powerpoint/2010/main" val="18135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16037-CC11-4643-B822-54A4C70131D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920880" cy="223224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zh-TW" altLang="en-US" sz="7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如何畢業</a:t>
            </a:r>
            <a:r>
              <a:rPr lang="zh-TW" altLang="en-US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參考</a:t>
            </a:r>
            <a:r>
              <a:rPr lang="zh-TW" altLang="en-US" sz="7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各系課程標準</a:t>
            </a:r>
          </a:p>
        </p:txBody>
      </p:sp>
    </p:spTree>
    <p:extLst>
      <p:ext uri="{BB962C8B-B14F-4D97-AF65-F5344CB8AC3E}">
        <p14:creationId xmlns:p14="http://schemas.microsoft.com/office/powerpoint/2010/main" val="4758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643669"/>
              </p:ext>
            </p:extLst>
          </p:nvPr>
        </p:nvGraphicFramePr>
        <p:xfrm>
          <a:off x="720528" y="2204863"/>
          <a:ext cx="8388423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8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</a:t>
                      </a:r>
                      <a:endParaRPr lang="zh-TW" altLang="en-US" sz="36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</a:t>
                      </a:r>
                      <a:endParaRPr lang="zh-TW" altLang="en-US" sz="36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16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zh-TW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endParaRPr lang="zh-TW" altLang="zh-TW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</a:t>
                      </a:r>
                      <a:r>
                        <a:rPr lang="zh-TW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核心專業，一定要修的</a:t>
                      </a:r>
                      <a:r>
                        <a:rPr lang="zh-TW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科目，必須全部及格，若不及格須重修。</a:t>
                      </a:r>
                      <a:endParaRPr lang="zh-TW" alt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專業選修學分可依個人興趣選修。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2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可選修外系課程、社團</a:t>
                      </a:r>
                      <a:r>
                        <a:rPr lang="zh-TW" altLang="en-US" sz="22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課程、</a:t>
                      </a:r>
                      <a:r>
                        <a:rPr lang="zh-TW" altLang="en-US" sz="22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證照課程。</a:t>
                      </a:r>
                      <a:endParaRPr lang="zh-TW" altLang="en-US" sz="22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</a:t>
                      </a:r>
                      <a:endParaRPr lang="zh-TW" altLang="zh-TW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2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，基礎英文，要及格才能畢業，不及格要重修。</a:t>
                      </a:r>
                      <a:endParaRPr lang="en-US" altLang="zh-TW" sz="22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tc>
                  <a:txBody>
                    <a:bodyPr/>
                    <a:lstStyle/>
                    <a:p>
                      <a:endParaRPr lang="en-US" altLang="zh-TW" sz="22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53" marR="91453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9" name="文字方塊 2"/>
          <p:cNvSpPr txBox="1">
            <a:spLocks noChangeArrowheads="1"/>
          </p:cNvSpPr>
          <p:nvPr/>
        </p:nvSpPr>
        <p:spPr bwMode="auto">
          <a:xfrm>
            <a:off x="623888" y="1496521"/>
            <a:ext cx="720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二技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各系、各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班畢業總學分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都相同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2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23888" y="476672"/>
            <a:ext cx="5388272" cy="8039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二技畢業標準</a:t>
            </a:r>
          </a:p>
        </p:txBody>
      </p:sp>
    </p:spTree>
    <p:extLst>
      <p:ext uri="{BB962C8B-B14F-4D97-AF65-F5344CB8AC3E}">
        <p14:creationId xmlns:p14="http://schemas.microsoft.com/office/powerpoint/2010/main" val="5553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2912</TotalTime>
  <Words>1054</Words>
  <Application>Microsoft Office PowerPoint</Application>
  <PresentationFormat>如螢幕大小 (4:3)</PresentationFormat>
  <Paragraphs>133</Paragraphs>
  <Slides>29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Franklin Gothic Book</vt:lpstr>
      <vt:lpstr>微軟正黑體</vt:lpstr>
      <vt:lpstr>新細明體</vt:lpstr>
      <vt:lpstr>標楷體</vt:lpstr>
      <vt:lpstr>Arial</vt:lpstr>
      <vt:lpstr>Wingdings</vt:lpstr>
      <vt:lpstr>Crop</vt:lpstr>
      <vt:lpstr>健行科技大學進修部 抵免申請作業</vt:lpstr>
      <vt:lpstr>簡報大綱</vt:lpstr>
      <vt:lpstr>一、抵免原則及資料準備</vt:lpstr>
      <vt:lpstr>抵免規定</vt:lpstr>
      <vt:lpstr>學分數不同時抵免原則</vt:lpstr>
      <vt:lpstr>檢附資料(必備文件)</vt:lpstr>
      <vt:lpstr>二、課程標準說明</vt:lpstr>
      <vt:lpstr>如何畢業？ 參考各系課程標準</vt:lpstr>
      <vt:lpstr>PowerPoint 簡報</vt:lpstr>
      <vt:lpstr>四技畢業標準</vt:lpstr>
      <vt:lpstr>如何下載課程標準</vt:lpstr>
      <vt:lpstr>課程標準查詢系統(1/2)</vt:lpstr>
      <vt:lpstr>課程標準查詢系統(2/2)</vt:lpstr>
      <vt:lpstr>三、抵免資料查詢</vt:lpstr>
      <vt:lpstr>確認原校成績單</vt:lpstr>
      <vt:lpstr>尋找本校適用課標</vt:lpstr>
      <vt:lpstr>四、抵免系統填寫說明</vt:lpstr>
      <vt:lpstr>點選學分抵免系統 </vt:lpstr>
      <vt:lpstr>選擇新生、轉學生入口 </vt:lpstr>
      <vt:lpstr>上傳原校之歷年成績單</vt:lpstr>
      <vt:lpstr>依據課程屬性填寫申請</vt:lpstr>
      <vt:lpstr>選擇欲抵免科目按下「申請」</vt:lpstr>
      <vt:lpstr>輸入原校課程相關資料</vt:lpstr>
      <vt:lpstr>外系選修之抵免(1/3)</vt:lpstr>
      <vt:lpstr>外系選修之抵免(2/3)</vt:lpstr>
      <vt:lpstr>外系選修之抵免(3/3)</vt:lpstr>
      <vt:lpstr>查看已填寫之科目清單</vt:lpstr>
      <vt:lpstr>確認抵免總表</vt:lpstr>
      <vt:lpstr>謝謝各位聆聽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轉學生抵免申請作業</dc:title>
  <dc:creator>xxx</dc:creator>
  <cp:lastModifiedBy>Windows 使用者</cp:lastModifiedBy>
  <cp:revision>206</cp:revision>
  <cp:lastPrinted>2022-08-25T08:34:53Z</cp:lastPrinted>
  <dcterms:created xsi:type="dcterms:W3CDTF">2008-07-25T08:11:07Z</dcterms:created>
  <dcterms:modified xsi:type="dcterms:W3CDTF">2024-08-20T05:56:02Z</dcterms:modified>
</cp:coreProperties>
</file>